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8" r:id="rId39"/>
    <p:sldId id="299" r:id="rId40"/>
    <p:sldId id="296" r:id="rId41"/>
    <p:sldId id="300" r:id="rId42"/>
    <p:sldId id="301" r:id="rId43"/>
    <p:sldId id="297" r:id="rId44"/>
    <p:sldId id="257" r:id="rId4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20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829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887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4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74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218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697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663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375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546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583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617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2262-913B-4B61-A8FA-B0AE248CCA00}" type="datetimeFigureOut">
              <a:rPr lang="et-EE" smtClean="0"/>
              <a:t>09.02.2022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251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-scale.ru/blog/upravlenie-reputaciej" TargetMode="External"/><Relationship Id="rId2" Type="http://schemas.openxmlformats.org/officeDocument/2006/relationships/hyperlink" Target="https://in-scale.ru/blog/monitoring-socialnyx-setej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Promotion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4300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4198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41988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147638"/>
            <a:ext cx="77057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Узнаваемость</a:t>
            </a:r>
            <a:br>
              <a:rPr lang="ru-RU" altLang="et-EE" smtClean="0"/>
            </a:br>
            <a:endParaRPr lang="et-EE" altLang="et-EE" smtClean="0"/>
          </a:p>
        </p:txBody>
      </p:sp>
      <p:sp>
        <p:nvSpPr>
          <p:cNvPr id="43011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Способность быть узнанным, интерпретировать образы как знакомые</a:t>
            </a:r>
          </a:p>
          <a:p>
            <a:endParaRPr lang="et-EE" altLang="et-EE" smtClean="0"/>
          </a:p>
        </p:txBody>
      </p:sp>
      <p:graphicFrame>
        <p:nvGraphicFramePr>
          <p:cNvPr id="43012" name="Objekt 4"/>
          <p:cNvGraphicFramePr>
            <a:graphicFrameLocks noChangeAspect="1"/>
          </p:cNvGraphicFramePr>
          <p:nvPr/>
        </p:nvGraphicFramePr>
        <p:xfrm>
          <a:off x="2098676" y="3500438"/>
          <a:ext cx="80803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3676521" imgH="961910" progId="Excel.Sheet.12">
                  <p:embed/>
                </p:oleObj>
              </mc:Choice>
              <mc:Fallback>
                <p:oleObj name="Worksheet" r:id="rId3" imgW="3676521" imgH="961910" progId="Excel.Sheet.12">
                  <p:embed/>
                  <p:pic>
                    <p:nvPicPr>
                      <p:cNvPr id="43012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6" y="3500438"/>
                        <a:ext cx="8080375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1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Дифференцироваться от конкурентов</a:t>
            </a:r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Хуже конкурентов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Средний уровень на рынке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Также, как сильные конкуренты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Лучше конкурентов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Гениальность, эксклюзив, сильное конкурентное преимущество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Известность и могущество</a:t>
            </a:r>
          </a:p>
          <a:p>
            <a:pPr marL="0" indent="0">
              <a:buNone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158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Имидж</a:t>
            </a:r>
            <a:br>
              <a:rPr lang="ru-RU" altLang="et-EE" smtClean="0"/>
            </a:br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Негативный</a:t>
            </a:r>
          </a:p>
          <a:p>
            <a:pPr>
              <a:defRPr/>
            </a:pPr>
            <a:r>
              <a:rPr lang="ru-RU" dirty="0" smtClean="0"/>
              <a:t>Нулевой</a:t>
            </a:r>
          </a:p>
          <a:p>
            <a:pPr>
              <a:defRPr/>
            </a:pPr>
            <a:r>
              <a:rPr lang="ru-RU" dirty="0" smtClean="0"/>
              <a:t>Нейтральный</a:t>
            </a:r>
          </a:p>
          <a:p>
            <a:pPr>
              <a:defRPr/>
            </a:pPr>
            <a:r>
              <a:rPr lang="ru-RU" dirty="0" smtClean="0"/>
              <a:t>Позитивный</a:t>
            </a:r>
          </a:p>
          <a:p>
            <a:pPr marL="0" indent="0">
              <a:buNone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253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</p:nvPr>
        </p:nvGraphicFramePr>
        <p:xfrm>
          <a:off x="2098675" y="1"/>
          <a:ext cx="8174038" cy="7027863"/>
        </p:xfrm>
        <a:graphic>
          <a:graphicData uri="http://schemas.openxmlformats.org/drawingml/2006/table">
            <a:tbl>
              <a:tblPr/>
              <a:tblGrid>
                <a:gridCol w="4087019">
                  <a:extLst>
                    <a:ext uri="{9D8B030D-6E8A-4147-A177-3AD203B41FA5}">
                      <a16:colId xmlns:a16="http://schemas.microsoft.com/office/drawing/2014/main" val="4126069462"/>
                    </a:ext>
                  </a:extLst>
                </a:gridCol>
                <a:gridCol w="4087019">
                  <a:extLst>
                    <a:ext uri="{9D8B030D-6E8A-4147-A177-3AD203B41FA5}">
                      <a16:colId xmlns:a16="http://schemas.microsoft.com/office/drawing/2014/main" val="1231200533"/>
                    </a:ext>
                  </a:extLst>
                </a:gridCol>
              </a:tblGrid>
              <a:tr h="294387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Мероприятие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2D5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5C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Инструменты реализации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2D5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5C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16802"/>
                  </a:ext>
                </a:extLst>
              </a:tr>
              <a:tr h="116579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Работа над продуктом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Создание дополнительных ценностей;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Использование качественных компонентов при производстве продукта;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Продуманные условия логистики.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12592"/>
                  </a:ext>
                </a:extLst>
              </a:tr>
              <a:tr h="119107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Маркетинговые мероприятия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Участие в благотворительных марафонах и акциях;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 Участие в спортивных или культурных мероприятиях;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Массовые кампании с билбордами, баннерами и тд.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19969"/>
                  </a:ext>
                </a:extLst>
              </a:tr>
              <a:tr h="102055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Коммуникации клиентов с первыми лицами компании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Блог, соц.сети или личный канал директора;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Прямые эфиры с ответом на вопросы;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Прямой контактный номер с первыми лицами.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80384"/>
                  </a:ext>
                </a:extLst>
              </a:tr>
              <a:tr h="87532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Демонстрация экспертности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Публикация постов с полезной информацией по теме продукта;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Проведение мастер-классов;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Участие в профильных мероприятиях.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9559"/>
                  </a:ext>
                </a:extLst>
              </a:tr>
              <a:tr h="73008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Работа с клиентами по контролю качества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Опрос клиент после обслуживания;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Горячая линия для претензий;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Бонусы за честные отзывы.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22901"/>
                  </a:ext>
                </a:extLst>
              </a:tr>
              <a:tr h="73008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Работа с фанатами бренда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Бонусы за каждую покупку;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Создание дополнительных привилегий постоянным клиентам;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09502"/>
                  </a:ext>
                </a:extLst>
              </a:tr>
              <a:tr h="1020556"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1C5CA4"/>
                          </a:solidFill>
                          <a:effectLst/>
                          <a:hlinkClick r:id="rId2"/>
                        </a:rPr>
                        <a:t>Мониторинг соц.сетей</a:t>
                      </a:r>
                      <a:endParaRPr lang="ru-RU" sz="1200">
                        <a:effectLst/>
                      </a:endParaRP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1. </a:t>
                      </a:r>
                      <a:r>
                        <a:rPr lang="ru-RU" sz="1200" u="none" strike="noStrike" dirty="0">
                          <a:solidFill>
                            <a:srgbClr val="1C5CA4"/>
                          </a:solidFill>
                          <a:effectLst/>
                          <a:hlinkClick r:id="rId3"/>
                        </a:rPr>
                        <a:t>Поиск негативных отзывов</a:t>
                      </a:r>
                      <a:r>
                        <a:rPr lang="ru-RU" sz="1200" dirty="0">
                          <a:effectLst/>
                        </a:rPr>
                        <a:t> и работа с ними;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Размещение опровержений;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Проверка и корректировка информации о компании на сайтах и форумах. 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4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7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t-EE" smtClean="0"/>
              <a:t>Рекламная деятельность </a:t>
            </a:r>
            <a:endParaRPr lang="et-EE" altLang="et-EE" smtClean="0"/>
          </a:p>
        </p:txBody>
      </p:sp>
      <p:sp>
        <p:nvSpPr>
          <p:cNvPr id="47107" name="Sisu kohatäide 2"/>
          <p:cNvSpPr>
            <a:spLocks noGrp="1"/>
          </p:cNvSpPr>
          <p:nvPr>
            <p:ph idx="1"/>
          </p:nvPr>
        </p:nvSpPr>
        <p:spPr>
          <a:xfrm>
            <a:off x="2098675" y="1916113"/>
            <a:ext cx="80010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t-EE" b="1" smtClean="0">
                <a:solidFill>
                  <a:srgbClr val="FF0000"/>
                </a:solidFill>
              </a:rPr>
              <a:t>НЕ</a:t>
            </a:r>
          </a:p>
          <a:p>
            <a:pPr marL="0" indent="0" algn="ctr">
              <a:buNone/>
            </a:pPr>
            <a:r>
              <a:rPr lang="ru-RU" altLang="et-EE" b="1" smtClean="0">
                <a:solidFill>
                  <a:srgbClr val="FF0000"/>
                </a:solidFill>
              </a:rPr>
              <a:t>Обеспечивает продажу</a:t>
            </a:r>
            <a:endParaRPr lang="et-EE" altLang="et-EE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z="2800"/>
              <a:t>Закон о рекламе</a:t>
            </a:r>
            <a:r>
              <a:rPr lang="et-EE" altLang="et-EE" sz="2800"/>
              <a:t>  14 </a:t>
            </a:r>
            <a:r>
              <a:rPr lang="ru-RU" altLang="et-EE" sz="2800"/>
              <a:t>групп(по парам) Принят 12 марта 2008 г.</a:t>
            </a:r>
            <a:endParaRPr lang="et-EE" altLang="et-EE" sz="280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Глава 2.ОБЩИЕ ТРЕБОВАНИЯ К РЕКЛАМЕ</a:t>
            </a:r>
            <a:endParaRPr lang="et-EE" dirty="0" smtClean="0"/>
          </a:p>
          <a:p>
            <a:pPr>
              <a:defRPr/>
            </a:pPr>
            <a:r>
              <a:rPr lang="ru-RU" dirty="0" smtClean="0"/>
              <a:t>Статья 3. Основные требования к рекламе</a:t>
            </a:r>
            <a:endParaRPr lang="et-EE" dirty="0" smtClean="0"/>
          </a:p>
          <a:p>
            <a:pPr>
              <a:defRPr/>
            </a:pPr>
            <a:r>
              <a:rPr lang="ru-RU" dirty="0" smtClean="0"/>
              <a:t>Статья 4. Запрет на недостоверную рекламу</a:t>
            </a:r>
            <a:endParaRPr lang="et-EE" dirty="0" smtClean="0"/>
          </a:p>
          <a:p>
            <a:pPr>
              <a:defRPr/>
            </a:pPr>
            <a:r>
              <a:rPr lang="ru-RU" dirty="0" smtClean="0"/>
              <a:t>Статья 5. Использование сравнений в рекламе</a:t>
            </a:r>
            <a:endParaRPr lang="et-EE" dirty="0" smtClean="0"/>
          </a:p>
          <a:p>
            <a:pPr>
              <a:defRPr/>
            </a:pPr>
            <a:r>
              <a:rPr lang="ru-RU" dirty="0" smtClean="0"/>
              <a:t>Статья 6. Защита лица и собственности в рекламе</a:t>
            </a:r>
            <a:endParaRPr lang="et-EE" dirty="0" smtClean="0"/>
          </a:p>
          <a:p>
            <a:pPr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2175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017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Статья 8. Реклама, адресованная детям</a:t>
            </a:r>
            <a:endParaRPr lang="et-EE" altLang="et-EE" smtClean="0"/>
          </a:p>
          <a:p>
            <a:r>
              <a:rPr lang="ru-RU" altLang="et-EE" smtClean="0"/>
              <a:t>Статья 9. Использование детей в рекламе</a:t>
            </a:r>
            <a:endParaRPr lang="et-EE" altLang="et-EE" smtClean="0"/>
          </a:p>
          <a:p>
            <a:r>
              <a:rPr lang="ru-RU" altLang="et-EE" smtClean="0"/>
              <a:t>Статья 10. Использование изображений банкнот и монет в рекламе</a:t>
            </a:r>
            <a:endParaRPr lang="et-EE" altLang="et-EE" smtClean="0"/>
          </a:p>
          <a:p>
            <a:r>
              <a:rPr lang="ru-RU" altLang="et-EE" smtClean="0"/>
              <a:t>Статья 11. Реклама в медийных услугах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15127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120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Статья 12. Обязанность хранения копий рекламы</a:t>
            </a:r>
            <a:endParaRPr lang="et-EE" altLang="et-EE" smtClean="0"/>
          </a:p>
          <a:p>
            <a:r>
              <a:rPr lang="ru-RU" altLang="et-EE" smtClean="0"/>
              <a:t>татья 13. Компетенция местных самоуправлений по установлению требований к наружной рекламе</a:t>
            </a:r>
            <a:endParaRPr lang="et-EE" altLang="et-EE" smtClean="0"/>
          </a:p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401095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z="2400"/>
              <a:t>Глава 3.</a:t>
            </a:r>
            <a:br>
              <a:rPr lang="ru-RU" altLang="et-EE" sz="2400"/>
            </a:br>
            <a:r>
              <a:rPr lang="ru-RU" altLang="et-EE" sz="2400"/>
              <a:t/>
            </a:r>
            <a:br>
              <a:rPr lang="ru-RU" altLang="et-EE" sz="2400"/>
            </a:br>
            <a:r>
              <a:rPr lang="ru-RU" altLang="et-EE" sz="2400"/>
              <a:t>ТОВАРЫ И УСЛУГИ, РЕКЛАМА КОТОРЫХ ЗАПРЕЩЕНА</a:t>
            </a:r>
            <a:endParaRPr lang="et-EE" altLang="et-EE" sz="2400"/>
          </a:p>
        </p:txBody>
      </p:sp>
      <p:sp>
        <p:nvSpPr>
          <p:cNvPr id="5222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Глава 4.</a:t>
            </a:r>
          </a:p>
          <a:p>
            <a:r>
              <a:rPr lang="ru-RU" altLang="et-EE" smtClean="0"/>
              <a:t>ОГРАНИЧЕНИЯ НА РЕКЛАМУ ТОВАРОВ И УСЛУГ</a:t>
            </a:r>
            <a:endParaRPr lang="et-EE" altLang="et-EE" smtClean="0"/>
          </a:p>
          <a:p>
            <a:endParaRPr lang="et-EE" altLang="et-EE" smtClean="0"/>
          </a:p>
          <a:p>
            <a:r>
              <a:rPr lang="ru-RU" altLang="et-EE" smtClean="0"/>
              <a:t>Глава 5.</a:t>
            </a:r>
            <a:r>
              <a:rPr lang="et-EE" altLang="et-EE" smtClean="0"/>
              <a:t> </a:t>
            </a:r>
            <a:r>
              <a:rPr lang="ru-RU" altLang="et-EE" smtClean="0"/>
              <a:t>НАДЗОР</a:t>
            </a:r>
            <a:endParaRPr lang="et-EE" altLang="et-EE" smtClean="0"/>
          </a:p>
          <a:p>
            <a:r>
              <a:rPr lang="ru-RU" altLang="et-EE" smtClean="0"/>
              <a:t>Глава 6.</a:t>
            </a:r>
            <a:r>
              <a:rPr lang="et-EE" altLang="et-EE" smtClean="0"/>
              <a:t> </a:t>
            </a:r>
            <a:r>
              <a:rPr lang="ru-RU" altLang="et-EE" smtClean="0"/>
              <a:t>ОТВЕТСТВЕННОСТЬ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69755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Каналы коммуникации</a:t>
            </a:r>
            <a:endParaRPr lang="et-EE" altLang="et-EE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smtClean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17965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Формула коммуникации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8DBA7DC-5211-4754-868E-2FE555AB09C5}" type="slidenum">
              <a:rPr lang="ru-RU" altLang="et-EE" smtClean="0"/>
              <a:pPr/>
              <a:t>20</a:t>
            </a:fld>
            <a:endParaRPr lang="ru-RU" altLang="et-EE" smtClean="0"/>
          </a:p>
        </p:txBody>
      </p:sp>
      <p:pic>
        <p:nvPicPr>
          <p:cNvPr id="542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924176"/>
            <a:ext cx="36147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374901"/>
            <a:ext cx="523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1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z="3400"/>
              <a:t>AIDA </a:t>
            </a:r>
            <a:br>
              <a:rPr lang="et-EE" altLang="en-US" sz="3400"/>
            </a:br>
            <a:r>
              <a:rPr lang="et-EE" altLang="en-US" sz="3400"/>
              <a:t>(термин введен Э.Левисом в 1896г.).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altLang="en-US" smtClean="0"/>
          </a:p>
        </p:txBody>
      </p:sp>
      <p:pic>
        <p:nvPicPr>
          <p:cNvPr id="55300" name="Picture 4" descr="1-aida9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276476"/>
            <a:ext cx="43465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93939"/>
            <a:ext cx="671353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981200" y="3473451"/>
            <a:ext cx="8229600" cy="2652713"/>
          </a:xfrm>
        </p:spPr>
        <p:txBody>
          <a:bodyPr/>
          <a:lstStyle/>
          <a:p>
            <a:endParaRPr lang="et-EE" altLang="et-EE" smtClean="0"/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0BB6BB5-48BC-4A28-BD78-3A75016830E1}" type="slidenum">
              <a:rPr lang="ru-RU" altLang="et-EE" smtClean="0"/>
              <a:pPr/>
              <a:t>23</a:t>
            </a:fld>
            <a:endParaRPr lang="ru-RU" altLang="et-EE" smtClean="0"/>
          </a:p>
        </p:txBody>
      </p:sp>
      <p:pic>
        <p:nvPicPr>
          <p:cNvPr id="583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76250"/>
            <a:ext cx="84328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81200" y="5157789"/>
            <a:ext cx="8229600" cy="968375"/>
          </a:xfrm>
        </p:spPr>
        <p:txBody>
          <a:bodyPr/>
          <a:lstStyle/>
          <a:p>
            <a:endParaRPr lang="et-EE" altLang="et-EE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9C7F98-3948-436B-B4D1-117DE0FAA7BE}" type="slidenum">
              <a:rPr lang="ru-RU" altLang="et-EE" smtClean="0"/>
              <a:pPr/>
              <a:t>24</a:t>
            </a:fld>
            <a:endParaRPr lang="ru-RU" altLang="et-EE" smtClean="0"/>
          </a:p>
        </p:txBody>
      </p:sp>
      <p:pic>
        <p:nvPicPr>
          <p:cNvPr id="593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4" y="271464"/>
            <a:ext cx="68230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981200" y="5441951"/>
            <a:ext cx="8229600" cy="684213"/>
          </a:xfrm>
        </p:spPr>
        <p:txBody>
          <a:bodyPr/>
          <a:lstStyle/>
          <a:p>
            <a:endParaRPr lang="et-EE" altLang="et-EE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18282A0-52D6-4F78-84B5-23CCD1DE4A5D}" type="slidenum">
              <a:rPr lang="ru-RU" altLang="et-EE" smtClean="0"/>
              <a:pPr/>
              <a:t>25</a:t>
            </a:fld>
            <a:endParaRPr lang="ru-RU" altLang="et-EE" smtClean="0"/>
          </a:p>
        </p:txBody>
      </p:sp>
      <p:pic>
        <p:nvPicPr>
          <p:cNvPr id="604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04813"/>
            <a:ext cx="670242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5A0C7DD-083B-4D6A-AD74-4F325E2F9705}" type="slidenum">
              <a:rPr lang="ru-RU" altLang="et-EE" smtClean="0"/>
              <a:pPr/>
              <a:t>26</a:t>
            </a:fld>
            <a:endParaRPr lang="ru-RU" altLang="et-EE" smtClean="0"/>
          </a:p>
        </p:txBody>
      </p:sp>
      <p:pic>
        <p:nvPicPr>
          <p:cNvPr id="614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255589"/>
            <a:ext cx="58515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F668B92-7B6A-43E5-967E-F41E2DABE09B}" type="slidenum">
              <a:rPr lang="ru-RU" altLang="et-EE" smtClean="0"/>
              <a:pPr/>
              <a:t>27</a:t>
            </a:fld>
            <a:endParaRPr lang="ru-RU" altLang="et-EE" smtClean="0"/>
          </a:p>
        </p:txBody>
      </p:sp>
      <p:pic>
        <p:nvPicPr>
          <p:cNvPr id="624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328613"/>
            <a:ext cx="5427663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61FA303-32F5-498B-9749-A0A93060ED0B}" type="slidenum">
              <a:rPr lang="ru-RU" altLang="et-EE" smtClean="0"/>
              <a:pPr/>
              <a:t>28</a:t>
            </a:fld>
            <a:endParaRPr lang="ru-RU" altLang="et-EE" smtClean="0"/>
          </a:p>
        </p:txBody>
      </p:sp>
      <p:pic>
        <p:nvPicPr>
          <p:cNvPr id="634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4" y="201614"/>
            <a:ext cx="5680075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9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Примеры, как надо.</a:t>
            </a:r>
            <a:endParaRPr lang="et-EE" altLang="et-EE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Что в рекламе хорошо?</a:t>
            </a:r>
          </a:p>
          <a:p>
            <a:r>
              <a:rPr lang="ru-RU" altLang="et-EE" smtClean="0"/>
              <a:t>Что в рекламе работает?</a:t>
            </a:r>
          </a:p>
          <a:p>
            <a:endParaRPr lang="et-EE" altLang="et-EE" smtClean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C672ED0-239E-47EB-BDE8-0CF58B520166}" type="slidenum">
              <a:rPr lang="ru-RU" altLang="et-EE" smtClean="0"/>
              <a:pPr/>
              <a:t>29</a:t>
            </a:fld>
            <a:endParaRPr lang="ru-RU" altLang="et-EE" smtClean="0"/>
          </a:p>
        </p:txBody>
      </p:sp>
    </p:spTree>
    <p:extLst>
      <p:ext uri="{BB962C8B-B14F-4D97-AF65-F5344CB8AC3E}">
        <p14:creationId xmlns:p14="http://schemas.microsoft.com/office/powerpoint/2010/main" val="33126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Теория рекламы.</a:t>
            </a:r>
            <a:br>
              <a:rPr lang="ru-RU" altLang="et-EE" smtClean="0"/>
            </a:br>
            <a:r>
              <a:rPr lang="ru-RU" altLang="et-EE" smtClean="0"/>
              <a:t>Основные цели предмета</a:t>
            </a:r>
            <a:endParaRPr lang="et-EE" altLang="et-EE" smtClean="0"/>
          </a:p>
        </p:txBody>
      </p:sp>
      <p:sp>
        <p:nvSpPr>
          <p:cNvPr id="3481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Что такое рекламная деятельность и её цели?</a:t>
            </a:r>
          </a:p>
          <a:p>
            <a:r>
              <a:rPr lang="ru-RU" altLang="et-EE" smtClean="0"/>
              <a:t>Как создать креативную рекламу, которая  обеспечит продажи</a:t>
            </a:r>
          </a:p>
          <a:p>
            <a:r>
              <a:rPr lang="ru-RU" altLang="et-EE" smtClean="0"/>
              <a:t>Как разработать стратегию рекламного обращения</a:t>
            </a:r>
          </a:p>
          <a:p>
            <a:r>
              <a:rPr lang="ru-RU" altLang="et-EE" smtClean="0"/>
              <a:t>Критерии рекламной стратегии</a:t>
            </a:r>
          </a:p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6382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02FB197-EF7D-45E2-8136-9C95C9B14E82}" type="slidenum">
              <a:rPr lang="ru-RU" altLang="et-EE" smtClean="0"/>
              <a:pPr/>
              <a:t>30</a:t>
            </a:fld>
            <a:endParaRPr lang="ru-RU" altLang="et-EE" smtClean="0"/>
          </a:p>
        </p:txBody>
      </p:sp>
      <p:pic>
        <p:nvPicPr>
          <p:cNvPr id="655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514350"/>
            <a:ext cx="87534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5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09C1CDB-02EE-4F76-AEA8-C15756CB473C}" type="slidenum">
              <a:rPr lang="ru-RU" altLang="et-EE" smtClean="0"/>
              <a:pPr/>
              <a:t>31</a:t>
            </a:fld>
            <a:endParaRPr lang="ru-RU" altLang="et-EE" smtClean="0"/>
          </a:p>
        </p:txBody>
      </p:sp>
      <p:pic>
        <p:nvPicPr>
          <p:cNvPr id="6656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333375"/>
            <a:ext cx="87534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7839D93-4F38-4673-B4CA-525D135EF554}" type="slidenum">
              <a:rPr lang="ru-RU" altLang="et-EE" smtClean="0"/>
              <a:pPr/>
              <a:t>32</a:t>
            </a:fld>
            <a:endParaRPr lang="ru-RU" altLang="et-EE" smtClean="0"/>
          </a:p>
        </p:txBody>
      </p:sp>
      <p:pic>
        <p:nvPicPr>
          <p:cNvPr id="675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333375"/>
            <a:ext cx="87534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46A0B6-E1ED-4060-801D-802AD9393343}" type="slidenum">
              <a:rPr lang="ru-RU" altLang="et-EE" smtClean="0"/>
              <a:pPr/>
              <a:t>33</a:t>
            </a:fld>
            <a:endParaRPr lang="ru-RU" altLang="et-EE" smtClean="0"/>
          </a:p>
        </p:txBody>
      </p:sp>
      <p:pic>
        <p:nvPicPr>
          <p:cNvPr id="686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65089"/>
            <a:ext cx="456565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1AC4985-71C2-4081-8514-E2AF6B83C5D7}" type="slidenum">
              <a:rPr lang="ru-RU" altLang="et-EE" smtClean="0"/>
              <a:pPr/>
              <a:t>34</a:t>
            </a:fld>
            <a:endParaRPr lang="ru-RU" altLang="et-EE" smtClean="0"/>
          </a:p>
        </p:txBody>
      </p:sp>
      <p:pic>
        <p:nvPicPr>
          <p:cNvPr id="696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-171450"/>
            <a:ext cx="517048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22B76F-5CFC-4D2E-9DA2-BDE1C11B35D4}" type="slidenum">
              <a:rPr lang="ru-RU" altLang="et-EE" smtClean="0"/>
              <a:pPr/>
              <a:t>35</a:t>
            </a:fld>
            <a:endParaRPr lang="ru-RU" altLang="et-EE" smtClean="0"/>
          </a:p>
        </p:txBody>
      </p:sp>
      <p:pic>
        <p:nvPicPr>
          <p:cNvPr id="706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6526"/>
            <a:ext cx="88011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EB6087C-D9C3-40C5-A8FC-F9B3171C5C75}" type="slidenum">
              <a:rPr lang="ru-RU" altLang="et-EE" smtClean="0"/>
              <a:pPr/>
              <a:t>36</a:t>
            </a:fld>
            <a:endParaRPr lang="ru-RU" altLang="et-EE" smtClean="0"/>
          </a:p>
        </p:txBody>
      </p:sp>
      <p:pic>
        <p:nvPicPr>
          <p:cNvPr id="716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4" y="274639"/>
            <a:ext cx="4746625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5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0011AA-C353-4187-8A31-310317974991}" type="slidenum">
              <a:rPr lang="ru-RU" altLang="et-EE" smtClean="0"/>
              <a:pPr/>
              <a:t>37</a:t>
            </a:fld>
            <a:endParaRPr lang="ru-RU" altLang="et-EE" smtClean="0"/>
          </a:p>
        </p:txBody>
      </p:sp>
      <p:pic>
        <p:nvPicPr>
          <p:cNvPr id="727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-22225"/>
            <a:ext cx="4894263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3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Оценка содержания рекламы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100" b="1"/>
              <a:t>СИСТЕМА ОЦЕНКИ КРЕАТИВА "7+ DRIVE", СОЗДАННАЯ LEO BURNETT WORLDWIDE</a:t>
            </a:r>
            <a:endParaRPr lang="ru-RU" altLang="en-US" sz="2100"/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10. НОВЫЕ СТАНДАРТЫ В МИРЕ</a:t>
            </a:r>
            <a:br>
              <a:rPr lang="ru-RU" altLang="en-US" sz="2100"/>
            </a:br>
            <a:r>
              <a:rPr lang="ru-RU" altLang="en-US" sz="2100"/>
              <a:t>9. НОВЫЕ СТАНДАРТЫ В РЕКЛАМЕ</a:t>
            </a:r>
            <a:br>
              <a:rPr lang="ru-RU" altLang="en-US" sz="2100"/>
            </a:br>
            <a:r>
              <a:rPr lang="ru-RU" altLang="en-US" sz="2100"/>
              <a:t>8. НОВЫЕ СТАНДАРТЫ В КАТЕГОРИИ</a:t>
            </a:r>
            <a:br>
              <a:rPr lang="ru-RU" altLang="en-US" sz="2100"/>
            </a:br>
            <a:r>
              <a:rPr lang="ru-RU" altLang="en-US" sz="2100"/>
              <a:t>7. МАСТЕРСТВО ИСПОЛНЕНИЯ</a:t>
            </a:r>
            <a:br>
              <a:rPr lang="ru-RU" altLang="en-US" sz="2100"/>
            </a:br>
            <a:r>
              <a:rPr lang="ru-RU" altLang="en-US" sz="2100"/>
              <a:t>6. СВЕЖАЯ ИДЕЯ</a:t>
            </a:r>
            <a:br>
              <a:rPr lang="ru-RU" altLang="en-US" sz="2100"/>
            </a:br>
            <a:r>
              <a:rPr lang="ru-RU" altLang="en-US" sz="2100"/>
              <a:t>5. ИННОВАЦИОННАЯ СТРАТЕГИЯ</a:t>
            </a:r>
            <a:br>
              <a:rPr lang="ru-RU" altLang="en-US" sz="2100"/>
            </a:br>
            <a:r>
              <a:rPr lang="ru-RU" altLang="en-US" sz="2100"/>
              <a:t>4. КЛИШЕ</a:t>
            </a:r>
            <a:br>
              <a:rPr lang="ru-RU" altLang="en-US" sz="2100"/>
            </a:br>
            <a:r>
              <a:rPr lang="ru-RU" altLang="en-US" sz="2100"/>
              <a:t>3. НЕКОНКУРЕНТОСПОСОБНО</a:t>
            </a:r>
            <a:br>
              <a:rPr lang="ru-RU" altLang="en-US" sz="2100"/>
            </a:br>
            <a:r>
              <a:rPr lang="ru-RU" altLang="en-US" sz="2100"/>
              <a:t>2. ДЕСТРУКТИВНО ДЛЯ БРЕНДА</a:t>
            </a:r>
            <a:br>
              <a:rPr lang="ru-RU" altLang="en-US" sz="2100"/>
            </a:br>
            <a:r>
              <a:rPr lang="ru-RU" altLang="en-US" sz="2100"/>
              <a:t>1. ОТВРАТИТЕЛЬНО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847850" y="5194301"/>
            <a:ext cx="88201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/>
              <a:t>Три подгруппы: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/>
              <a:t>качества, которые никто не хотел бы видеть в своей работе (1–4); качества, к которым все стремятся, чтобы добиться высшего успеха (8–10);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/>
              <a:t> качества, благодаря которым можно избегать низших и добиваться высших результатов (5–7). </a:t>
            </a:r>
          </a:p>
        </p:txBody>
      </p:sp>
    </p:spTree>
    <p:extLst>
      <p:ext uri="{BB962C8B-B14F-4D97-AF65-F5344CB8AC3E}">
        <p14:creationId xmlns:p14="http://schemas.microsoft.com/office/powerpoint/2010/main" val="12176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altLang="en-US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altLang="en-US" smtClean="0"/>
          </a:p>
        </p:txBody>
      </p:sp>
      <p:pic>
        <p:nvPicPr>
          <p:cNvPr id="146436" name="Picture 5" descr="per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"/>
            <a:ext cx="76676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0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Теория рекламы</a:t>
            </a:r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Теория рекламы — система фундаментальных знаний, которая позволяет </a:t>
            </a:r>
          </a:p>
          <a:p>
            <a:pPr>
              <a:defRPr/>
            </a:pPr>
            <a:r>
              <a:rPr lang="ru-RU" dirty="0" smtClean="0"/>
              <a:t>понимать, </a:t>
            </a:r>
          </a:p>
          <a:p>
            <a:pPr>
              <a:defRPr/>
            </a:pPr>
            <a:r>
              <a:rPr lang="ru-RU" dirty="0" smtClean="0"/>
              <a:t>объяснять, </a:t>
            </a:r>
          </a:p>
          <a:p>
            <a:pPr>
              <a:defRPr/>
            </a:pPr>
            <a:r>
              <a:rPr lang="ru-RU" dirty="0" smtClean="0"/>
              <a:t>анализировать </a:t>
            </a:r>
          </a:p>
          <a:p>
            <a:pPr>
              <a:defRPr/>
            </a:pPr>
            <a:r>
              <a:rPr lang="ru-RU" dirty="0" smtClean="0"/>
              <a:t>прогнозировать различные аспекты рекламной сферы.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15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Этапы создания рекламы</a:t>
            </a:r>
            <a:endParaRPr lang="et-EE" altLang="et-EE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dirty="0" smtClean="0"/>
              <a:t>Выбор конкретного товара/ услуги</a:t>
            </a:r>
          </a:p>
          <a:p>
            <a:r>
              <a:rPr lang="ru-RU" altLang="et-EE" dirty="0" smtClean="0"/>
              <a:t>Определение ЦА</a:t>
            </a:r>
          </a:p>
          <a:p>
            <a:r>
              <a:rPr lang="ru-RU" altLang="et-EE" dirty="0" smtClean="0"/>
              <a:t>Определение потребностей ЦА (опрос)</a:t>
            </a:r>
          </a:p>
          <a:p>
            <a:r>
              <a:rPr lang="ru-RU" altLang="et-EE" dirty="0" smtClean="0"/>
              <a:t>Позиционирование(неизвестное сделать известным)</a:t>
            </a:r>
          </a:p>
          <a:p>
            <a:r>
              <a:rPr lang="ru-RU" altLang="et-EE" dirty="0" smtClean="0"/>
              <a:t>Творческие приёмы – макет</a:t>
            </a:r>
          </a:p>
          <a:p>
            <a:r>
              <a:rPr lang="ru-RU" altLang="et-EE" dirty="0" smtClean="0"/>
              <a:t>Дизайнерское </a:t>
            </a:r>
            <a:r>
              <a:rPr lang="ru-RU" altLang="et-EE" dirty="0" smtClean="0"/>
              <a:t>решение</a:t>
            </a:r>
            <a:endParaRPr lang="et-EE" altLang="et-EE" dirty="0" smtClean="0"/>
          </a:p>
          <a:p>
            <a:r>
              <a:rPr lang="ru-RU" altLang="et-EE" dirty="0" smtClean="0"/>
              <a:t>Медиа план</a:t>
            </a:r>
            <a:endParaRPr lang="et-EE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548127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67" y="1416605"/>
            <a:ext cx="10927240" cy="44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8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3775" y="244929"/>
            <a:ext cx="10364451" cy="12573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SMM-стратегия </a:t>
            </a:r>
            <a:br>
              <a:rPr lang="ru-RU" dirty="0" smtClean="0"/>
            </a:br>
            <a:r>
              <a:rPr lang="ru-RU" dirty="0" smtClean="0"/>
              <a:t>структура:</a:t>
            </a:r>
            <a:r>
              <a:rPr lang="ru-RU" dirty="0"/>
              <a:t/>
            </a:r>
            <a:br>
              <a:rPr lang="ru-RU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913774" y="1061357"/>
            <a:ext cx="10363826" cy="558437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Цели продвижения</a:t>
            </a:r>
          </a:p>
          <a:p>
            <a:r>
              <a:rPr lang="ru-RU" dirty="0"/>
              <a:t>Методы продвижения</a:t>
            </a:r>
          </a:p>
          <a:p>
            <a:r>
              <a:rPr lang="ru-RU" dirty="0"/>
              <a:t>Анализ целевой аудитории</a:t>
            </a:r>
          </a:p>
          <a:p>
            <a:r>
              <a:rPr lang="ru-RU" dirty="0"/>
              <a:t>Анализ страниц компании в социальных сетях</a:t>
            </a:r>
          </a:p>
          <a:p>
            <a:r>
              <a:rPr lang="ru-RU" dirty="0"/>
              <a:t>Анализ конкурентов в социальных сетях</a:t>
            </a:r>
          </a:p>
          <a:p>
            <a:r>
              <a:rPr lang="ru-RU" dirty="0"/>
              <a:t>Позиционирование компании</a:t>
            </a:r>
          </a:p>
          <a:p>
            <a:r>
              <a:rPr lang="ru-RU" dirty="0"/>
              <a:t>Контентная политика</a:t>
            </a:r>
          </a:p>
          <a:p>
            <a:r>
              <a:rPr lang="ru-RU" dirty="0"/>
              <a:t>Стратегия коммуникации</a:t>
            </a:r>
          </a:p>
          <a:p>
            <a:r>
              <a:rPr lang="ru-RU" dirty="0"/>
              <a:t>Стратегия проведения конкурсов</a:t>
            </a:r>
          </a:p>
          <a:p>
            <a:r>
              <a:rPr lang="ru-RU" dirty="0"/>
              <a:t>Стратегия работы с рекламой</a:t>
            </a:r>
          </a:p>
          <a:p>
            <a:r>
              <a:rPr lang="ru-RU" dirty="0"/>
              <a:t>KPI</a:t>
            </a:r>
          </a:p>
          <a:p>
            <a:r>
              <a:rPr lang="ru-RU" dirty="0"/>
              <a:t>+ опционально — примеры дизайнерского оформления страницы/постов/</a:t>
            </a:r>
            <a:r>
              <a:rPr lang="ru-RU" dirty="0" err="1"/>
              <a:t>сторис</a:t>
            </a:r>
            <a:r>
              <a:rPr lang="ru-RU" dirty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68421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/>
              <a:t>Методы планирования рекламного бюджета компании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600"/>
              <a:t>Как не надо: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Интуитивный метод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Метод остаточных средств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Исторический подход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600"/>
              <a:t>Как следует: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Процент от продаж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Метод конкурентного паритета (метод Шроера)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 Экспертный метод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 Метод целей и задач</a:t>
            </a:r>
          </a:p>
        </p:txBody>
      </p:sp>
    </p:spTree>
    <p:extLst>
      <p:ext uri="{BB962C8B-B14F-4D97-AF65-F5344CB8AC3E}">
        <p14:creationId xmlns:p14="http://schemas.microsoft.com/office/powerpoint/2010/main" val="40228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080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Реклама</a:t>
            </a:r>
            <a:endParaRPr lang="et-EE" altLang="et-EE" smtClean="0"/>
          </a:p>
        </p:txBody>
      </p:sp>
      <p:sp>
        <p:nvSpPr>
          <p:cNvPr id="3686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t-EE" smtClean="0"/>
          </a:p>
          <a:p>
            <a:r>
              <a:rPr lang="ru-RU" altLang="et-EE" smtClean="0"/>
              <a:t>это однонаправленная неличная коммуникация, осуществляемая на платной основе с целью привлечения внимания к объекту рекламирования.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1587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z="3200"/>
              <a:t>Цели рекламной деятельности: (создайте шкалы)</a:t>
            </a:r>
            <a:endParaRPr lang="et-EE" altLang="et-EE" sz="320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098675" y="1552575"/>
            <a:ext cx="8389938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Осведомлённость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Позитивное отношение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Узнаваемость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Позитивный имидж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Дифференцироваться от конкурентов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Посещаемость магазинов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Оповещать об изменениях в товаре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Побудить к действию купить товар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788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Осведомлённость</a:t>
            </a:r>
            <a:br>
              <a:rPr lang="ru-RU" altLang="et-EE" smtClean="0"/>
            </a:br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Грамотность, знание, компетентность, эрудированность</a:t>
            </a:r>
            <a:endParaRPr lang="et-EE" dirty="0" smtClean="0"/>
          </a:p>
          <a:p>
            <a:pPr marL="0" indent="0"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705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Шкала грамотности</a:t>
            </a:r>
            <a:endParaRPr lang="et-EE" altLang="et-EE" smtClean="0"/>
          </a:p>
        </p:txBody>
      </p:sp>
      <p:sp>
        <p:nvSpPr>
          <p:cNvPr id="3993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39940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752601"/>
            <a:ext cx="760412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9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Позитивное отношение</a:t>
            </a:r>
            <a:br>
              <a:rPr lang="ru-RU" altLang="et-EE" smtClean="0"/>
            </a:br>
            <a:endParaRPr lang="et-EE" altLang="et-EE" smtClean="0"/>
          </a:p>
        </p:txBody>
      </p:sp>
      <p:sp>
        <p:nvSpPr>
          <p:cNvPr id="4096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Набор ценностей и убеждений, связанных с определенным предметом. Наши отношения это выборы, которые мы сделали.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8396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799</Words>
  <Application>Microsoft Office PowerPoint</Application>
  <PresentationFormat>Laiekraan</PresentationFormat>
  <Paragraphs>158</Paragraphs>
  <Slides>44</Slides>
  <Notes>0</Notes>
  <HiddenSlides>0</HiddenSlides>
  <MMClips>0</MMClips>
  <ScaleCrop>false</ScaleCrop>
  <HeadingPairs>
    <vt:vector size="8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Verdana</vt:lpstr>
      <vt:lpstr>Wingdings</vt:lpstr>
      <vt:lpstr>Office'i kujundus</vt:lpstr>
      <vt:lpstr>Microsoft Exceli tööleht</vt:lpstr>
      <vt:lpstr>Promotion</vt:lpstr>
      <vt:lpstr>Каналы коммуникации</vt:lpstr>
      <vt:lpstr>Теория рекламы. Основные цели предмета</vt:lpstr>
      <vt:lpstr>Теория рекламы</vt:lpstr>
      <vt:lpstr>Реклама</vt:lpstr>
      <vt:lpstr>Цели рекламной деятельности: (создайте шкалы)</vt:lpstr>
      <vt:lpstr>Осведомлённость </vt:lpstr>
      <vt:lpstr>Шкала грамотности</vt:lpstr>
      <vt:lpstr>Позитивное отношение </vt:lpstr>
      <vt:lpstr>PowerPointi esitlus</vt:lpstr>
      <vt:lpstr>Узнаваемость </vt:lpstr>
      <vt:lpstr>Дифференцироваться от конкурентов</vt:lpstr>
      <vt:lpstr>Имидж </vt:lpstr>
      <vt:lpstr>PowerPointi esitlus</vt:lpstr>
      <vt:lpstr>Рекламная деятельность </vt:lpstr>
      <vt:lpstr>Закон о рекламе  14 групп(по парам) Принят 12 марта 2008 г.</vt:lpstr>
      <vt:lpstr>PowerPointi esitlus</vt:lpstr>
      <vt:lpstr>PowerPointi esitlus</vt:lpstr>
      <vt:lpstr>Глава 3.  ТОВАРЫ И УСЛУГИ, РЕКЛАМА КОТОРЫХ ЗАПРЕЩЕНА</vt:lpstr>
      <vt:lpstr>Формула коммуникации </vt:lpstr>
      <vt:lpstr>AIDA  (термин введен Э.Левисом в 1896г.).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Примеры, как надо.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Оценка содержания рекламы</vt:lpstr>
      <vt:lpstr>PowerPointi esitlus</vt:lpstr>
      <vt:lpstr>Этапы создания рекламы</vt:lpstr>
      <vt:lpstr>PowerPointi esitlus</vt:lpstr>
      <vt:lpstr>SMM-стратегия  структура: </vt:lpstr>
      <vt:lpstr>Методы планирования рекламного бюджета компании 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</dc:title>
  <dc:creator>moroz</dc:creator>
  <cp:lastModifiedBy>moroz</cp:lastModifiedBy>
  <cp:revision>3</cp:revision>
  <dcterms:created xsi:type="dcterms:W3CDTF">2022-02-09T15:08:18Z</dcterms:created>
  <dcterms:modified xsi:type="dcterms:W3CDTF">2022-02-09T15:12:27Z</dcterms:modified>
</cp:coreProperties>
</file>